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 bookmarkIdSeed="2">
  <p:sldMasterIdLst>
    <p:sldMasterId id="2147483657" r:id="rId1"/>
  </p:sldMasterIdLst>
  <p:notesMasterIdLst>
    <p:notesMasterId r:id="rId7"/>
  </p:notesMasterIdLst>
  <p:sldIdLst>
    <p:sldId id="256" r:id="rId2"/>
    <p:sldId id="257" r:id="rId3"/>
    <p:sldId id="428" r:id="rId4"/>
    <p:sldId id="316" r:id="rId5"/>
    <p:sldId id="260" r:id="rId6"/>
  </p:sldIdLst>
  <p:sldSz cx="9144000" cy="5143500" type="screen16x9"/>
  <p:notesSz cx="6858000" cy="9144000"/>
  <p:embeddedFontLst>
    <p:embeddedFont>
      <p:font typeface="Arvo" panose="020B0604020202020204" charset="-94"/>
      <p:regular r:id="rId8"/>
      <p:bold r:id="rId9"/>
      <p:italic r:id="rId10"/>
      <p:boldItalic r:id="rId11"/>
    </p:embeddedFont>
    <p:embeddedFont>
      <p:font typeface="Roboto Condensed" panose="02000000000000000000" pitchFamily="2" charset="0"/>
      <p:regular r:id="rId12"/>
      <p:bold r:id="rId13"/>
      <p:italic r:id="rId14"/>
      <p:boldItalic r:id="rId15"/>
    </p:embeddedFont>
    <p:embeddedFont>
      <p:font typeface="Roboto Condensed Light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1921"/>
    <a:srgbClr val="580011"/>
    <a:srgbClr val="FCD8D4"/>
    <a:srgbClr val="F9BFB9"/>
    <a:srgbClr val="FDEBE9"/>
    <a:srgbClr val="E52712"/>
    <a:srgbClr val="F26354"/>
    <a:srgbClr val="F7A79F"/>
    <a:srgbClr val="E6E6E6"/>
    <a:srgbClr val="A31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7665BA-8202-44FC-AD62-C9F0E3EA811A}">
  <a:tblStyle styleId="{E27665BA-8202-44FC-AD62-C9F0E3EA81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5DE48A-E3B5-44D0-98CB-AE0B3FDC037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3522" autoAdjust="0"/>
  </p:normalViewPr>
  <p:slideViewPr>
    <p:cSldViewPr snapToGrid="0">
      <p:cViewPr varScale="1">
        <p:scale>
          <a:sx n="120" d="100"/>
          <a:sy n="120" d="100"/>
        </p:scale>
        <p:origin x="5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24"/>
    </p:cViewPr>
  </p:sorter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662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https://www.freepik.com/free - </a:t>
            </a:r>
            <a:r>
              <a:rPr lang="tr-TR" dirty="0" err="1"/>
              <a:t>vector</a:t>
            </a:r>
            <a:r>
              <a:rPr lang="tr-TR" dirty="0"/>
              <a:t>/</a:t>
            </a:r>
            <a:r>
              <a:rPr lang="tr-TR" dirty="0" err="1"/>
              <a:t>thoughtful</a:t>
            </a:r>
            <a:r>
              <a:rPr lang="tr-TR" dirty="0"/>
              <a:t> - </a:t>
            </a:r>
            <a:r>
              <a:rPr lang="tr-TR" dirty="0" err="1"/>
              <a:t>woman</a:t>
            </a:r>
            <a:r>
              <a:rPr lang="tr-TR" dirty="0"/>
              <a:t> - </a:t>
            </a:r>
            <a:r>
              <a:rPr lang="tr-TR" dirty="0" err="1"/>
              <a:t>with</a:t>
            </a:r>
            <a:r>
              <a:rPr lang="tr-TR" dirty="0"/>
              <a:t> - laptop - </a:t>
            </a:r>
            <a:r>
              <a:rPr lang="tr-TR" dirty="0" err="1"/>
              <a:t>looking</a:t>
            </a:r>
            <a:r>
              <a:rPr lang="tr-TR" dirty="0"/>
              <a:t> - </a:t>
            </a:r>
            <a:r>
              <a:rPr lang="tr-TR" dirty="0" err="1"/>
              <a:t>big</a:t>
            </a:r>
            <a:r>
              <a:rPr lang="tr-TR" dirty="0"/>
              <a:t> - </a:t>
            </a:r>
            <a:r>
              <a:rPr lang="tr-TR" dirty="0" err="1"/>
              <a:t>question</a:t>
            </a:r>
            <a:r>
              <a:rPr lang="tr-TR" dirty="0"/>
              <a:t> - mark_13330330.htm#query=</a:t>
            </a:r>
            <a:r>
              <a:rPr lang="tr-TR" dirty="0" err="1"/>
              <a:t>qustion&amp;position</a:t>
            </a:r>
            <a:r>
              <a:rPr lang="tr-TR" dirty="0"/>
              <a:t>=4&amp;from_view=</a:t>
            </a:r>
            <a:r>
              <a:rPr lang="tr-TR" dirty="0" err="1"/>
              <a:t>search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1888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emf"/><Relationship Id="rId11" Type="http://schemas.openxmlformats.org/officeDocument/2006/relationships/image" Target="../media/image13.png"/><Relationship Id="rId5" Type="http://schemas.openxmlformats.org/officeDocument/2006/relationships/image" Target="../media/image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58001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  <a:solidFill>
            <a:srgbClr val="FCD8D4"/>
          </a:solidFill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  <a:solidFill>
            <a:srgbClr val="A41921"/>
          </a:solidFill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A41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  <a:solidFill>
            <a:srgbClr val="A41921"/>
          </a:solidFill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  <a:grpFill/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pic>
        <p:nvPicPr>
          <p:cNvPr id="2" name="Resim 1" descr="metin, işaret, kavşak içeren bir resim&#10;&#10;Açıklama otomatik olarak oluşturuldu">
            <a:extLst>
              <a:ext uri="{FF2B5EF4-FFF2-40B4-BE49-F238E27FC236}">
                <a16:creationId xmlns:a16="http://schemas.microsoft.com/office/drawing/2014/main" id="{72A173BB-ABB7-0B01-C4BB-247A807D0D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73761" y="1970682"/>
            <a:ext cx="1185569" cy="1202035"/>
          </a:xfrm>
          <a:prstGeom prst="rect">
            <a:avLst/>
          </a:prstGeom>
        </p:spPr>
      </p:pic>
      <p:pic>
        <p:nvPicPr>
          <p:cNvPr id="5" name="Resim 4" descr="metin içeren bir resim&#10;&#10;Açıklama otomatik olarak oluşturuldu">
            <a:extLst>
              <a:ext uri="{FF2B5EF4-FFF2-40B4-BE49-F238E27FC236}">
                <a16:creationId xmlns:a16="http://schemas.microsoft.com/office/drawing/2014/main" id="{F638FDBE-BFD7-BDB9-708F-1432D5CF44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113" y="149960"/>
            <a:ext cx="3589940" cy="6964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58001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-3" y="-7088"/>
            <a:ext cx="8661398" cy="5150588"/>
            <a:chOff x="0" y="-7088"/>
            <a:chExt cx="8661398" cy="5150588"/>
          </a:xfrm>
          <a:solidFill>
            <a:srgbClr val="FCD8D4"/>
          </a:solidFill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  <a:solidFill>
            <a:srgbClr val="CC0000"/>
          </a:solidFill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A41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A41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Resim 1" descr="metin, işaret, kavşak içeren bir resim&#10;&#10;Açıklama otomatik olarak oluşturuldu">
            <a:extLst>
              <a:ext uri="{FF2B5EF4-FFF2-40B4-BE49-F238E27FC236}">
                <a16:creationId xmlns:a16="http://schemas.microsoft.com/office/drawing/2014/main" id="{64E7CD4C-D18E-B1D5-2F28-4923634AB0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8000" y="115047"/>
            <a:ext cx="894781" cy="907208"/>
          </a:xfrm>
          <a:prstGeom prst="rect">
            <a:avLst/>
          </a:prstGeom>
        </p:spPr>
      </p:pic>
      <p:pic>
        <p:nvPicPr>
          <p:cNvPr id="3" name="Resim 2" descr="metin içeren bir resim&#10;&#10;Açıklama otomatik olarak oluşturuldu">
            <a:extLst>
              <a:ext uri="{FF2B5EF4-FFF2-40B4-BE49-F238E27FC236}">
                <a16:creationId xmlns:a16="http://schemas.microsoft.com/office/drawing/2014/main" id="{A40D3BDA-B293-43CF-733B-D20C08EAC0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525" y="191450"/>
            <a:ext cx="2945564" cy="571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  <a:solidFill>
            <a:srgbClr val="BCE58F"/>
          </a:solidFill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  <a:grpFill/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  <a:grpFill/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pic>
        <p:nvPicPr>
          <p:cNvPr id="4" name="Resim 3">
            <a:extLst>
              <a:ext uri="{FF2B5EF4-FFF2-40B4-BE49-F238E27FC236}">
                <a16:creationId xmlns:a16="http://schemas.microsoft.com/office/drawing/2014/main" id="{36A8F205-9C2A-7C2A-098D-45F68C1351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2911095" y="1689848"/>
            <a:ext cx="2772155" cy="2976217"/>
          </a:xfrm>
          <a:prstGeom prst="rect">
            <a:avLst/>
          </a:prstGeom>
        </p:spPr>
      </p:pic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 dirty="0"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 dirty="0"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" name="Resim 12" descr="metin içeren bir resim&#10;&#10;Açıklama otomatik olarak oluşturuldu">
            <a:extLst>
              <a:ext uri="{FF2B5EF4-FFF2-40B4-BE49-F238E27FC236}">
                <a16:creationId xmlns:a16="http://schemas.microsoft.com/office/drawing/2014/main" id="{4353F291-B82C-44A4-E637-0FCC164E7E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86947" y="579664"/>
            <a:ext cx="2020734" cy="3920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9544921-F2A7-FD9A-2B7D-D700DF5DE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2911095" y="788584"/>
            <a:ext cx="3321809" cy="3566332"/>
          </a:xfrm>
          <a:prstGeom prst="rect">
            <a:avLst/>
          </a:prstGeom>
        </p:spPr>
      </p:pic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" name="Resim 3" descr="metin içeren bir resim&#10;&#10;Açıklama otomatik olarak oluşturuldu">
            <a:extLst>
              <a:ext uri="{FF2B5EF4-FFF2-40B4-BE49-F238E27FC236}">
                <a16:creationId xmlns:a16="http://schemas.microsoft.com/office/drawing/2014/main" id="{03045A67-9CD1-D893-8F59-A786B94694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42898" y="191400"/>
            <a:ext cx="2020734" cy="3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3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userDrawn="1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5800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FCD8D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A4192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58001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  <a:solidFill>
            <a:srgbClr val="FCD8D4"/>
          </a:solidFill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FCD8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  <a:solidFill>
            <a:srgbClr val="A41921"/>
          </a:solidFill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 hasCustomPrompt="1"/>
          </p:nvPr>
        </p:nvSpPr>
        <p:spPr>
          <a:xfrm>
            <a:off x="829775" y="1202000"/>
            <a:ext cx="4876398" cy="6426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algn="ctr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 i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  <a:lvl2pPr marL="914400" lvl="1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600" lvl="2" indent="-41910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800" lvl="3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6000" lvl="4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200" lvl="5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400" lvl="6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600" lvl="7" indent="-41910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800" lvl="8" indent="-41910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r>
              <a:rPr lang="tr-TR" dirty="0"/>
              <a:t>İletişim</a:t>
            </a:r>
          </a:p>
        </p:txBody>
      </p:sp>
      <p:sp>
        <p:nvSpPr>
          <p:cNvPr id="59" name="Google Shape;59;p4"/>
          <p:cNvSpPr txBox="1"/>
          <p:nvPr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“</a:t>
            </a:r>
            <a:endParaRPr sz="72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" name="Resim 2" descr="metin içeren bir resim&#10;&#10;Açıklama otomatik olarak oluşturuldu">
            <a:extLst>
              <a:ext uri="{FF2B5EF4-FFF2-40B4-BE49-F238E27FC236}">
                <a16:creationId xmlns:a16="http://schemas.microsoft.com/office/drawing/2014/main" id="{0F4171A6-768E-BB58-8C1A-86C8C56647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3525" y="191450"/>
            <a:ext cx="2945564" cy="571440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9A50D874-EA40-0CE0-D491-DFB11FC563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2602" y="1948931"/>
            <a:ext cx="322533" cy="322533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98138620-2489-6BCD-0C85-1ACA6D2AB92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7276" y="2804421"/>
            <a:ext cx="322533" cy="322533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8C01DB54-B6BF-32D5-BE78-30D090B54D0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7400" y="2376676"/>
            <a:ext cx="327735" cy="322533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19E1813-62CB-5819-7599-3AC8F4970CA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81642" y="3232166"/>
            <a:ext cx="322533" cy="322533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3CCBDCC8-CEA3-83F2-67C5-6FADFFF288B1}"/>
              </a:ext>
            </a:extLst>
          </p:cNvPr>
          <p:cNvSpPr txBox="1"/>
          <p:nvPr userDrawn="1"/>
        </p:nvSpPr>
        <p:spPr>
          <a:xfrm>
            <a:off x="805135" y="1971702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+90(462)4551234</a:t>
            </a:r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75B952F4-8C79-B85A-7E07-F8C2CF00D2BF}"/>
              </a:ext>
            </a:extLst>
          </p:cNvPr>
          <p:cNvSpPr txBox="1"/>
          <p:nvPr userDrawn="1"/>
        </p:nvSpPr>
        <p:spPr>
          <a:xfrm>
            <a:off x="805804" y="2402883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dijital@trabzon.edu.tr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AF76DA30-80C5-47F8-2C56-3583DD16F334}"/>
              </a:ext>
            </a:extLst>
          </p:cNvPr>
          <p:cNvSpPr txBox="1"/>
          <p:nvPr userDrawn="1"/>
        </p:nvSpPr>
        <p:spPr>
          <a:xfrm>
            <a:off x="799809" y="2833216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https://dijital.trabzon.edu.tr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6470AC5B-7B77-F64D-D10F-DFCD5E7C1947}"/>
              </a:ext>
            </a:extLst>
          </p:cNvPr>
          <p:cNvSpPr txBox="1"/>
          <p:nvPr userDrawn="1"/>
        </p:nvSpPr>
        <p:spPr>
          <a:xfrm>
            <a:off x="799808" y="3234416"/>
            <a:ext cx="5570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 Üniversitesi, Fatih Kampüsü </a:t>
            </a:r>
          </a:p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F Blok Kat: 3, 61335, Akçaabat-Trabzon / TÜRKİYE</a:t>
            </a:r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4A0BCCEF-15AE-09EF-15C1-E4B009079D1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22298" y="4595324"/>
            <a:ext cx="285592" cy="279615"/>
          </a:xfrm>
          <a:prstGeom prst="rect">
            <a:avLst/>
          </a:prstGeom>
        </p:spPr>
      </p:pic>
      <p:pic>
        <p:nvPicPr>
          <p:cNvPr id="31" name="Resim 30">
            <a:extLst>
              <a:ext uri="{FF2B5EF4-FFF2-40B4-BE49-F238E27FC236}">
                <a16:creationId xmlns:a16="http://schemas.microsoft.com/office/drawing/2014/main" id="{D54C8D20-2B4F-B893-7C0B-8A9F63BAAE4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86849" y="4610989"/>
            <a:ext cx="282867" cy="279615"/>
          </a:xfrm>
          <a:prstGeom prst="rect">
            <a:avLst/>
          </a:prstGeom>
        </p:spPr>
      </p:pic>
      <p:pic>
        <p:nvPicPr>
          <p:cNvPr id="33" name="Resim 32">
            <a:extLst>
              <a:ext uri="{FF2B5EF4-FFF2-40B4-BE49-F238E27FC236}">
                <a16:creationId xmlns:a16="http://schemas.microsoft.com/office/drawing/2014/main" id="{371D8779-D744-FB2C-48BB-762904FCE7B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820958" y="4139387"/>
            <a:ext cx="282866" cy="279615"/>
          </a:xfrm>
          <a:prstGeom prst="rect">
            <a:avLst/>
          </a:prstGeom>
        </p:spPr>
      </p:pic>
      <p:sp>
        <p:nvSpPr>
          <p:cNvPr id="40" name="Metin kutusu 39">
            <a:extLst>
              <a:ext uri="{FF2B5EF4-FFF2-40B4-BE49-F238E27FC236}">
                <a16:creationId xmlns:a16="http://schemas.microsoft.com/office/drawing/2014/main" id="{2118D8FE-ED06-D102-B84F-1DA5C9A62957}"/>
              </a:ext>
            </a:extLst>
          </p:cNvPr>
          <p:cNvSpPr txBox="1"/>
          <p:nvPr userDrawn="1"/>
        </p:nvSpPr>
        <p:spPr>
          <a:xfrm>
            <a:off x="764750" y="4141765"/>
            <a:ext cx="9226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A4192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sz="1100" b="1" dirty="0">
              <a:solidFill>
                <a:srgbClr val="A41921"/>
              </a:solidFill>
            </a:endParaRPr>
          </a:p>
        </p:txBody>
      </p:sp>
      <p:sp>
        <p:nvSpPr>
          <p:cNvPr id="41" name="Metin kutusu 40">
            <a:extLst>
              <a:ext uri="{FF2B5EF4-FFF2-40B4-BE49-F238E27FC236}">
                <a16:creationId xmlns:a16="http://schemas.microsoft.com/office/drawing/2014/main" id="{B0951F40-D456-19FA-00DD-03C9B6DD73B3}"/>
              </a:ext>
            </a:extLst>
          </p:cNvPr>
          <p:cNvSpPr txBox="1"/>
          <p:nvPr userDrawn="1"/>
        </p:nvSpPr>
        <p:spPr>
          <a:xfrm>
            <a:off x="764750" y="4597940"/>
            <a:ext cx="10814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A4192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sz="1200" b="1" dirty="0">
              <a:solidFill>
                <a:srgbClr val="A41921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42" name="Metin kutusu 41">
            <a:extLst>
              <a:ext uri="{FF2B5EF4-FFF2-40B4-BE49-F238E27FC236}">
                <a16:creationId xmlns:a16="http://schemas.microsoft.com/office/drawing/2014/main" id="{0B5CBE79-64BB-85A8-B696-A7AC6ED5A6ED}"/>
              </a:ext>
            </a:extLst>
          </p:cNvPr>
          <p:cNvSpPr txBox="1"/>
          <p:nvPr userDrawn="1"/>
        </p:nvSpPr>
        <p:spPr>
          <a:xfrm>
            <a:off x="2110948" y="4139387"/>
            <a:ext cx="9580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A4192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b="1" dirty="0">
              <a:solidFill>
                <a:srgbClr val="A41921"/>
              </a:solidFill>
            </a:endParaRP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1A7F2069-7710-3C52-BCD1-B03B093D12C8}"/>
              </a:ext>
            </a:extLst>
          </p:cNvPr>
          <p:cNvSpPr txBox="1"/>
          <p:nvPr userDrawn="1"/>
        </p:nvSpPr>
        <p:spPr>
          <a:xfrm>
            <a:off x="2083975" y="4610939"/>
            <a:ext cx="6164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tr-TR" sz="1200" b="1" i="0" u="none" strike="noStrike" dirty="0" err="1">
                <a:solidFill>
                  <a:srgbClr val="A4192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truddo</a:t>
            </a:r>
            <a:endParaRPr lang="tr-TR" b="1" dirty="0">
              <a:solidFill>
                <a:srgbClr val="A41921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2" name="Metin kutusu 61">
            <a:extLst>
              <a:ext uri="{FF2B5EF4-FFF2-40B4-BE49-F238E27FC236}">
                <a16:creationId xmlns:a16="http://schemas.microsoft.com/office/drawing/2014/main" id="{39227DBB-8502-D56D-08FC-9A69B895DD08}"/>
              </a:ext>
            </a:extLst>
          </p:cNvPr>
          <p:cNvSpPr txBox="1"/>
          <p:nvPr userDrawn="1"/>
        </p:nvSpPr>
        <p:spPr>
          <a:xfrm>
            <a:off x="3387044" y="4134130"/>
            <a:ext cx="99618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A41921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b="1" dirty="0">
              <a:solidFill>
                <a:srgbClr val="A41921"/>
              </a:solidFill>
            </a:endParaRPr>
          </a:p>
        </p:txBody>
      </p:sp>
      <p:pic>
        <p:nvPicPr>
          <p:cNvPr id="64" name="Resim 63">
            <a:extLst>
              <a:ext uri="{FF2B5EF4-FFF2-40B4-BE49-F238E27FC236}">
                <a16:creationId xmlns:a16="http://schemas.microsoft.com/office/drawing/2014/main" id="{6DBE580C-432B-F06A-AE16-E46EC16A7C1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121443" y="4131197"/>
            <a:ext cx="282866" cy="282866"/>
          </a:xfrm>
          <a:prstGeom prst="rect">
            <a:avLst/>
          </a:prstGeom>
        </p:spPr>
      </p:pic>
      <p:pic>
        <p:nvPicPr>
          <p:cNvPr id="5" name="Resim 4" descr="daire, simge, sembol, yazı tipi, grafik içeren bir resim&#10;&#10;Açıklama otomatik olarak oluşturuldu">
            <a:extLst>
              <a:ext uri="{FF2B5EF4-FFF2-40B4-BE49-F238E27FC236}">
                <a16:creationId xmlns:a16="http://schemas.microsoft.com/office/drawing/2014/main" id="{312E2172-EBC3-4A6B-CA03-2D0FB827756D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96021" y="4136994"/>
            <a:ext cx="285042" cy="2844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8" r:id="rId4"/>
    <p:sldLayoutId id="2147483650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685800" y="1351430"/>
            <a:ext cx="5367900" cy="2454088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610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463524" y="2871148"/>
            <a:ext cx="5386943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endParaRPr dirty="0"/>
          </a:p>
        </p:txBody>
      </p:sp>
      <p:sp>
        <p:nvSpPr>
          <p:cNvPr id="222" name="Google Shape;222;p14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299434" y="4636500"/>
            <a:ext cx="1805966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24" name="Google Shape;224;p14"/>
          <p:cNvSpPr txBox="1"/>
          <p:nvPr/>
        </p:nvSpPr>
        <p:spPr>
          <a:xfrm>
            <a:off x="463525" y="0"/>
            <a:ext cx="2181600" cy="31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6570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İletişim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9003</TotalTime>
  <Words>46</Words>
  <Application>Microsoft Office PowerPoint</Application>
  <PresentationFormat>Ekran Gösterisi (16:9)</PresentationFormat>
  <Paragraphs>2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Arvo</vt:lpstr>
      <vt:lpstr>Roboto Condensed Light</vt:lpstr>
      <vt:lpstr>Roboto Condensed</vt:lpstr>
      <vt:lpstr>Salerio template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teknolojilerinde temel kavramlar ve tarihsel gelişim</dc:title>
  <dc:creator>Ayca</dc:creator>
  <cp:lastModifiedBy>Büşran Aşıcı</cp:lastModifiedBy>
  <cp:revision>430</cp:revision>
  <dcterms:modified xsi:type="dcterms:W3CDTF">2023-10-31T07:07:35Z</dcterms:modified>
</cp:coreProperties>
</file>